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4660"/>
  </p:normalViewPr>
  <p:slideViewPr>
    <p:cSldViewPr snapToGrid="0">
      <p:cViewPr varScale="1">
        <p:scale>
          <a:sx n="54" d="100"/>
          <a:sy n="54" d="100"/>
        </p:scale>
        <p:origin x="90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DDFC-5307-455B-9122-D98E942E1DE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57A2-5A88-4C29-89D1-FFD29BCC8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556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DDFC-5307-455B-9122-D98E942E1DE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57A2-5A88-4C29-89D1-FFD29BCC8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056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DDFC-5307-455B-9122-D98E942E1DE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57A2-5A88-4C29-89D1-FFD29BCC8CB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86231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DDFC-5307-455B-9122-D98E942E1DE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57A2-5A88-4C29-89D1-FFD29BCC8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51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DDFC-5307-455B-9122-D98E942E1DE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57A2-5A88-4C29-89D1-FFD29BCC8CB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12558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DDFC-5307-455B-9122-D98E942E1DE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57A2-5A88-4C29-89D1-FFD29BCC8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1283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DDFC-5307-455B-9122-D98E942E1DE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57A2-5A88-4C29-89D1-FFD29BCC8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341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DDFC-5307-455B-9122-D98E942E1DE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57A2-5A88-4C29-89D1-FFD29BCC8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473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DDFC-5307-455B-9122-D98E942E1DE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57A2-5A88-4C29-89D1-FFD29BCC8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62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DDFC-5307-455B-9122-D98E942E1DE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57A2-5A88-4C29-89D1-FFD29BCC8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185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DDFC-5307-455B-9122-D98E942E1DE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57A2-5A88-4C29-89D1-FFD29BCC8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656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DDFC-5307-455B-9122-D98E942E1DE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57A2-5A88-4C29-89D1-FFD29BCC8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421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DDFC-5307-455B-9122-D98E942E1DE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57A2-5A88-4C29-89D1-FFD29BCC8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004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DDFC-5307-455B-9122-D98E942E1DE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57A2-5A88-4C29-89D1-FFD29BCC8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571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DDFC-5307-455B-9122-D98E942E1DE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57A2-5A88-4C29-89D1-FFD29BCC8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110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DDFC-5307-455B-9122-D98E942E1DE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57A2-5A88-4C29-89D1-FFD29BCC8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500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FDDFC-5307-455B-9122-D98E942E1DE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EB057A2-5A88-4C29-89D1-FFD29BCC8C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088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6" y="842682"/>
            <a:ext cx="8927851" cy="3208154"/>
          </a:xfrm>
        </p:spPr>
        <p:txBody>
          <a:bodyPr/>
          <a:lstStyle/>
          <a:p>
            <a:pPr algn="ctr"/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5. Планирование деятельности некоммерческих организаций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68188" y="3388659"/>
            <a:ext cx="8821272" cy="2707341"/>
          </a:xfrm>
        </p:spPr>
        <p:txBody>
          <a:bodyPr>
            <a:normAutofit/>
          </a:bodyPr>
          <a:lstStyle/>
          <a:p>
            <a:pPr lvl="0" algn="l" hangingPunct="0">
              <a:lnSpc>
                <a:spcPct val="170000"/>
              </a:lnSpc>
              <a:spcBef>
                <a:spcPts val="0"/>
              </a:spcBef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Маркетинговое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70000"/>
              </a:lnSpc>
              <a:spcBef>
                <a:spcPts val="0"/>
              </a:spcBef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Фандрейзинговое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</a:p>
          <a:p>
            <a:pPr algn="l">
              <a:lnSpc>
                <a:spcPct val="170000"/>
              </a:lnSpc>
              <a:spcBef>
                <a:spcPts val="0"/>
              </a:spcBef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Бизнес-планирован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8422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1" y="609600"/>
            <a:ext cx="9287434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Фандрейзинговое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некоммерческих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160589"/>
            <a:ext cx="9219701" cy="3880773"/>
          </a:xfrm>
        </p:spPr>
        <p:txBody>
          <a:bodyPr/>
          <a:lstStyle/>
          <a:p>
            <a:pPr lvl="0" indent="342900" algn="just">
              <a:lnSpc>
                <a:spcPct val="150000"/>
              </a:lnSpc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время в российской некоммерческой сфере все большую популярность приобретает стратегия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фандрейзинга</a:t>
            </a:r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Фандрейзинг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представляет собой методику поиска источников финансирования, т.е. объединяет деятельность по привлечению и аккумулированию внешних источников финансирования.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8055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" y="627529"/>
            <a:ext cx="9735671" cy="6042212"/>
          </a:xfrm>
        </p:spPr>
        <p:txBody>
          <a:bodyPr>
            <a:normAutofit lnSpcReduction="10000"/>
          </a:bodyPr>
          <a:lstStyle/>
          <a:p>
            <a:pPr lvl="0" indent="342900" algn="just">
              <a:lnSpc>
                <a:spcPct val="150000"/>
              </a:lnSpc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некоммерческой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сфере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фандрейзинг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 на выполнение социальных задач, таких как проведение просветительской работы; улучшение здоровья населения; изучение, сохранение и защита музейных коллекций, памятников архитектуры и т.д. </a:t>
            </a:r>
          </a:p>
          <a:p>
            <a:pPr indent="457200" algn="just" hangingPunct="0">
              <a:lnSpc>
                <a:spcPct val="149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фандрейзинговой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кампании является сложным процессом, который можно разделить на 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четыре этапа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Первый этап заключается в планировании финансовой кампании, второй этап состоит в реализации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фандрейзинга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третий этап включает осуществление контроля за ходом реализации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фандрейзинга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четвертый этап сводится к оценке результатов проведенной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фандрейзинговой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кампании.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4284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12377"/>
            <a:ext cx="8596668" cy="5628986"/>
          </a:xfrm>
        </p:spPr>
        <p:txBody>
          <a:bodyPr/>
          <a:lstStyle/>
          <a:p>
            <a:pPr indent="342900" algn="just">
              <a:lnSpc>
                <a:spcPct val="150000"/>
              </a:lnSpc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первом этапе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непосредственному планированию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фандрейзинговой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кампании предшествует разработка содержательной программы привлечения средств. В крупных некоммерческих организациях этот процесс начинается за год до начала кампании. В ходе его определяются основные направления работы на следующий год, составляются перечни краткосрочных и долгосрочных проектов, прогнозируются потоки потребителей, вкладчиков и т.д.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763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0659" y="268941"/>
            <a:ext cx="9090211" cy="5772421"/>
          </a:xfrm>
        </p:spPr>
        <p:txBody>
          <a:bodyPr/>
          <a:lstStyle/>
          <a:p>
            <a:pPr hangingPunct="0">
              <a:lnSpc>
                <a:spcPct val="150000"/>
              </a:lnSpc>
              <a:spcBef>
                <a:spcPts val="0"/>
              </a:spcBef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фандрейзинговая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кампания имеет строго определенные задачи, в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которыми выделяются два основные вида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фандрейзинга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вид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фандрейзинга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Если задачи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фандрейзинга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сводятся к поступлению конкретных средств под реализацию проектов, то данный вид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фандрейзинга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можно назвать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проектным.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Проектный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фандрейзинг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наиболее удобной формой привлечения средств, как для самой некоммерческой организации, так и для финансирующей стороны. </a:t>
            </a:r>
          </a:p>
        </p:txBody>
      </p:sp>
    </p:spTree>
    <p:extLst>
      <p:ext uri="{BB962C8B-B14F-4D97-AF65-F5344CB8AC3E}">
        <p14:creationId xmlns:p14="http://schemas.microsoft.com/office/powerpoint/2010/main" val="1303433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76519"/>
            <a:ext cx="9488642" cy="5664844"/>
          </a:xfrm>
        </p:spPr>
        <p:txBody>
          <a:bodyPr>
            <a:normAutofit/>
          </a:bodyPr>
          <a:lstStyle/>
          <a:p>
            <a:pPr indent="342900" algn="just">
              <a:lnSpc>
                <a:spcPct val="150000"/>
              </a:lnSpc>
              <a:spcBef>
                <a:spcPts val="0"/>
              </a:spcBef>
            </a:pP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вид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фандрейзинга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направления привлеченных средств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покрытие текущих расходов, можно считать такой вид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фандрейзинга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оперативным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Оперативный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фандрейзинг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наименее эффективной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формой привлечения средств в некоммерческую организацию, так как поступающие средства не имеют целевого назначения и аккумулируются в ее текущем бюджете. Они могут идти на выплату заработной платы, покрытие коммунальных и материальных расходов, вследствие чего снижается заинтересованность вкладчиков в подобном финансировании. </a:t>
            </a:r>
          </a:p>
        </p:txBody>
      </p:sp>
    </p:spTree>
    <p:extLst>
      <p:ext uri="{BB962C8B-B14F-4D97-AF65-F5344CB8AC3E}">
        <p14:creationId xmlns:p14="http://schemas.microsoft.com/office/powerpoint/2010/main" val="3905624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294" y="484095"/>
            <a:ext cx="9094708" cy="5557268"/>
          </a:xfrm>
        </p:spPr>
        <p:txBody>
          <a:bodyPr/>
          <a:lstStyle/>
          <a:p>
            <a:pPr indent="342900" algn="just">
              <a:lnSpc>
                <a:spcPct val="150000"/>
              </a:lnSpc>
              <a:spcBef>
                <a:spcPts val="0"/>
              </a:spcBef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 сам план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фандрейзинговой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кампании утверждается дирекцией некоммерческой организации за 4–6 месяцев до начала кампании. Это необходимо для тщательной подготовки финансовой кампании, обеспечения всеми необходимыми информационными материалами (описаниями проекта, обращениями к спонсорам и т.д.), а также для определения круга потенциальных вкладчиков, баланса расходов и доходов и т.д.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68816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2729" y="591671"/>
            <a:ext cx="8951273" cy="5449691"/>
          </a:xfrm>
        </p:spPr>
        <p:txBody>
          <a:bodyPr>
            <a:normAutofit lnSpcReduction="10000"/>
          </a:bodyPr>
          <a:lstStyle/>
          <a:p>
            <a:pPr indent="342900" algn="just">
              <a:lnSpc>
                <a:spcPct val="150000"/>
              </a:lnSpc>
              <a:spcBef>
                <a:spcPts val="0"/>
              </a:spcBef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правило, годовой план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фандрейзинговой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кампании разбивается по кварталам и месяцам и учитывает территориальный аспект. В этом случае можно говорить о наличии 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методов территориального </a:t>
            </a:r>
            <a:r>
              <a:rPr lang="ru-R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фандрейзинга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некоммерческих организациях. К ним относятся проведение выездных выставок, концертов, публичных лекций и других мероприятий; распространение информации и рекламы через организации-партнеры и туристические агентства; коммерческая реализация сувенирной и печатной продукции; создание филиалов и представительств.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9720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682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3. </a:t>
            </a:r>
            <a:r>
              <a:rPr lang="en-US" b="1" dirty="0" err="1" smtClean="0">
                <a:solidFill>
                  <a:schemeClr val="tx1"/>
                </a:solidFill>
              </a:rPr>
              <a:t>Бизнес-планирование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799" y="1416425"/>
            <a:ext cx="9412941" cy="4624938"/>
          </a:xfrm>
        </p:spPr>
        <p:txBody>
          <a:bodyPr>
            <a:normAutofit/>
          </a:bodyPr>
          <a:lstStyle/>
          <a:p>
            <a:pPr indent="342900" algn="just">
              <a:lnSpc>
                <a:spcPct val="150000"/>
              </a:lnSpc>
              <a:spcBef>
                <a:spcPts val="0"/>
              </a:spcBef>
            </a:pP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Бизнес-планирование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отдельный вид планирования,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нацеленный в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большинстве случаев на привлечение финансирования со стороны инвестора (финансово-кредитных учреждений, компаний, государства) для реализации проекта (программы), создания или развития новых направлений деятельности организации. Некоммерческие организации активно используют бизнес-планирование для развития основных и предпринимательских направлений деятельности. </a:t>
            </a:r>
          </a:p>
        </p:txBody>
      </p:sp>
    </p:spTree>
    <p:extLst>
      <p:ext uri="{BB962C8B-B14F-4D97-AF65-F5344CB8AC3E}">
        <p14:creationId xmlns:p14="http://schemas.microsoft.com/office/powerpoint/2010/main" val="35940566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5812" y="358589"/>
            <a:ext cx="8946776" cy="5682774"/>
          </a:xfrm>
        </p:spPr>
        <p:txBody>
          <a:bodyPr/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Систематизировать и конкретизировать функции бизнес–планирования можно с помощью двух таблиц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106" y="1183341"/>
            <a:ext cx="8767482" cy="5217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8186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4094" y="322730"/>
            <a:ext cx="8695765" cy="6328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488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818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1. Маркетинговое планирование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77789"/>
            <a:ext cx="9309348" cy="4463574"/>
          </a:xfrm>
        </p:spPr>
        <p:txBody>
          <a:bodyPr/>
          <a:lstStyle/>
          <a:p>
            <a:pPr indent="342900" algn="just">
              <a:lnSpc>
                <a:spcPct val="150000"/>
              </a:lnSpc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 является одним из ведущих инструментов менеджмента в некоммерческих организациях. С помощью маркетинга некоммерческие организации решают различные задачи своей деятельности – социальные, благотворительные, культурно-просветительские, научно-исследовательские, привлекая для этого разнообразные формы общественной и государственной поддержки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42900" algn="just">
              <a:lnSpc>
                <a:spcPct val="150000"/>
              </a:lnSpc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цели деятельности некоммерческих организаций требуют выделения отдельных направлений их маркетингового планирования.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09197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153" y="412377"/>
            <a:ext cx="9251576" cy="5628986"/>
          </a:xfrm>
        </p:spPr>
        <p:txBody>
          <a:bodyPr>
            <a:noAutofit/>
          </a:bodyPr>
          <a:lstStyle/>
          <a:p>
            <a:pPr indent="45720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Неотъемлемой частью бизнес-планирования является составление бизнес-плана.</a:t>
            </a:r>
          </a:p>
          <a:p>
            <a:pPr marL="0" indent="45720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Бизнес–план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документ, подробно описывающий будущий проект, анализирующий проблемы, которые могут иметь место, и определяющий способы их решения.</a:t>
            </a:r>
          </a:p>
          <a:p>
            <a:pPr marL="0" indent="45720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Бизнес–план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предполагает решение различных задач, в частности: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	Оценку организационно-экономического состояния предприятия.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	Выявление потенциальных возможностей предприятия на основе анализа макро– и микросреды.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Анализ финансовой привлекательности проекта. </a:t>
            </a:r>
          </a:p>
        </p:txBody>
      </p:sp>
    </p:spTree>
    <p:extLst>
      <p:ext uri="{BB962C8B-B14F-4D97-AF65-F5344CB8AC3E}">
        <p14:creationId xmlns:p14="http://schemas.microsoft.com/office/powerpoint/2010/main" val="40206761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735107"/>
            <a:ext cx="9058337" cy="5306256"/>
          </a:xfrm>
        </p:spPr>
        <p:txBody>
          <a:bodyPr/>
          <a:lstStyle/>
          <a:p>
            <a:pPr indent="45720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 – план имеет два основных направления:</a:t>
            </a:r>
          </a:p>
          <a:p>
            <a:pPr indent="457200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Внутреннее.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Подготовить программу реализации проекта с оценкой результатов на каждом этапе его реализации. </a:t>
            </a:r>
          </a:p>
          <a:p>
            <a:pPr marL="0" indent="45720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Внешнее.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Информировать внешнего инвестора и других заинтересованных лиц о технических, организационно-экономических, финансовых и прочих преимуществах проекта.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4988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53035"/>
            <a:ext cx="9255560" cy="5288327"/>
          </a:xfrm>
        </p:spPr>
        <p:txBody>
          <a:bodyPr/>
          <a:lstStyle/>
          <a:p>
            <a:pPr indent="342900" algn="just">
              <a:lnSpc>
                <a:spcPct val="150000"/>
              </a:lnSpc>
              <a:spcBef>
                <a:spcPts val="0"/>
              </a:spcBef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отметить, что разные области маркетингового планирования в некоммерческой сфере сильно взаимосвязаны. Внимание прессы, создание собственного уникального имиджа и прочной репутации позволяет привлечь интерес частных, корпоративных и государственных вкладчиков. Все это позволяет определить маркетинг в некоммерческой сфере как совокупность взаимосвязанных мер, направленных на удовлетворение потребностей потребителей и получение внешней поддержки.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0801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37883"/>
            <a:ext cx="8968690" cy="600635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Маркетинговая среда складывается из совокупности факторов на макро- и микроуровнях, напрямую влияющих на эффективность работы организации.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Макросреда. 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Макросреда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«включает заданные условия деятельности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необходимо учитывать при управлении и разработке стратегии развития». Макросреда объединяет такие факторы как политические, экономические и др., определяющие развитие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некоммерческой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сферы.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Политическая среда.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все времена политическая среда оказывала на некоммерческую сферу сильное влияние. В России в дореволюционный период уделялось большое внимание развитию и финансированию императорских театров, частных школ, приютов и т.д. </a:t>
            </a:r>
          </a:p>
        </p:txBody>
      </p:sp>
    </p:spTree>
    <p:extLst>
      <p:ext uri="{BB962C8B-B14F-4D97-AF65-F5344CB8AC3E}">
        <p14:creationId xmlns:p14="http://schemas.microsoft.com/office/powerpoint/2010/main" val="1138821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294" y="502024"/>
            <a:ext cx="9681882" cy="6078069"/>
          </a:xfrm>
        </p:spPr>
        <p:txBody>
          <a:bodyPr>
            <a:normAutofit/>
          </a:bodyPr>
          <a:lstStyle/>
          <a:p>
            <a:pPr indent="342900" algn="just">
              <a:lnSpc>
                <a:spcPct val="150000"/>
              </a:lnSpc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правительственной политики по отношению к некоммерческой сфере иногда тяжело сказывается на последней. Это связано с тем, что некоммерческие организации характеризуются консервативностью, неспособностью к быстрой реорганизации и нововведениям. Так, с переходом к рыночным отношениям в стране сокращение государственных субсидий некоммерческой сфере привело к глубокому финансовому кризису многочисленные некоммерческие организации.</a:t>
            </a:r>
          </a:p>
          <a:p>
            <a:pPr indent="342900" algn="just">
              <a:lnSpc>
                <a:spcPct val="150000"/>
              </a:lnSpc>
              <a:spcBef>
                <a:spcPts val="0"/>
              </a:spcBef>
            </a:pP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Экономическая среда.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некоммерческой сферы непосредственно зависит от экономического благосостояния страны и типа экономической среды.</a:t>
            </a:r>
          </a:p>
          <a:p>
            <a:pPr indent="342900" algn="just">
              <a:lnSpc>
                <a:spcPct val="150000"/>
              </a:lnSpc>
              <a:spcBef>
                <a:spcPts val="0"/>
              </a:spcBef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социально-ориентированной экономической среде приоритеты отдаются развитию социальной сферы. </a:t>
            </a:r>
          </a:p>
          <a:p>
            <a:pPr indent="342900" algn="just">
              <a:lnSpc>
                <a:spcPct val="150000"/>
              </a:lnSpc>
              <a:spcBef>
                <a:spcPts val="0"/>
              </a:spcBef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406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48235"/>
            <a:ext cx="8968691" cy="6078071"/>
          </a:xfrm>
        </p:spPr>
        <p:txBody>
          <a:bodyPr>
            <a:normAutofit/>
          </a:bodyPr>
          <a:lstStyle/>
          <a:p>
            <a:pPr indent="342900" algn="just">
              <a:lnSpc>
                <a:spcPct val="150000"/>
              </a:lnSpc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условиях рыночно ориентированной экономической среды некоммерческие организации, как и коммерческие предприятия, должны самостоятельно заботиться о своем развитии. Прямые государственные субсидии в данном случае не являются основным источником финансирования некоммерческой сферы. Государство отдает предпочтение косвенному финансированию некоммерческих организаций через систему налоговых льгот. В таких условиях некоммерческим организациям приходится заниматься предпринимательской деятельностью, привлечением средств от населения, коммерческого сектора, фондов, государства и т.д.</a:t>
            </a:r>
          </a:p>
        </p:txBody>
      </p:sp>
    </p:spTree>
    <p:extLst>
      <p:ext uri="{BB962C8B-B14F-4D97-AF65-F5344CB8AC3E}">
        <p14:creationId xmlns:p14="http://schemas.microsoft.com/office/powerpoint/2010/main" val="281089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02025"/>
            <a:ext cx="8681820" cy="5539338"/>
          </a:xfrm>
        </p:spPr>
        <p:txBody>
          <a:bodyPr/>
          <a:lstStyle/>
          <a:p>
            <a:pPr indent="342900" algn="just">
              <a:lnSpc>
                <a:spcPct val="150000"/>
              </a:lnSpc>
              <a:spcBef>
                <a:spcPts val="0"/>
              </a:spcBef>
            </a:pP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Микросреда.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Наряду с макропроцессами большое значение имеет также</a:t>
            </a: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микросреда. По словам Ф.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Котлера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микросреда включает “силы, имеющие непосредственное отношение к самой организации и ее возможностям по обслуживанию клиентуры”. Микросреда в свою очередь может быть подразделена на две составляющие: внутреннюю и внешнюю.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6253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12377"/>
            <a:ext cx="8789396" cy="5628986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Внешняя микросреда.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Внешней средой маркетинга является та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окружающая среда, на которую организация выходит со своими маркетинговыми мероприятиями. В некоммерческой сфере она включает реальных и потенциальных посетителей, партнеров, спонсоров, благотворителей, волонтеров, конкурентов, а также общественность в качестве средств массовой информации и иных лиц, формирующих общественное мнение о работе некоммерческих организаций.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1333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84095"/>
            <a:ext cx="8807325" cy="5557268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sz="24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Внутренняя микросреда.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Внутренняя среда маркетинга включает тех лиц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те силы, которыми осуществляется маркетинг внутри организации. Как правило, в крупных некоммерческих организациях имеются службы, планирующие, разрабатывающие и осуществляющие маркетинговые программы отдельно для посетителей, спонсоров, друзей и т.д. Это отделы развития, гостеприимства, маркетинга и связей с общественностью.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013187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75</TotalTime>
  <Words>1095</Words>
  <Application>Microsoft Office PowerPoint</Application>
  <PresentationFormat>Широкоэкранный</PresentationFormat>
  <Paragraphs>41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Times New Roman</vt:lpstr>
      <vt:lpstr>Trebuchet MS</vt:lpstr>
      <vt:lpstr>Wingdings 3</vt:lpstr>
      <vt:lpstr>Аспект</vt:lpstr>
      <vt:lpstr>Тема 5. Планирование деятельности некоммерческих организаций </vt:lpstr>
      <vt:lpstr>1. Маркетинговое планирование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Фандрейзинговое планирование некоммерческих организаций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Бизнес-планирование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5. Планирование деятельности некоммерческих организаций </dc:title>
  <dc:creator>Пользователь Windows</dc:creator>
  <cp:lastModifiedBy>Пользователь Windows</cp:lastModifiedBy>
  <cp:revision>10</cp:revision>
  <dcterms:created xsi:type="dcterms:W3CDTF">2017-09-27T07:38:33Z</dcterms:created>
  <dcterms:modified xsi:type="dcterms:W3CDTF">2018-10-10T08:44:14Z</dcterms:modified>
</cp:coreProperties>
</file>